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56" r:id="rId2"/>
    <p:sldId id="258" r:id="rId3"/>
    <p:sldId id="259" r:id="rId4"/>
    <p:sldId id="257" r:id="rId5"/>
    <p:sldId id="266" r:id="rId6"/>
    <p:sldId id="267" r:id="rId7"/>
    <p:sldId id="268" r:id="rId8"/>
    <p:sldId id="260" r:id="rId9"/>
    <p:sldId id="269" r:id="rId10"/>
    <p:sldId id="270" r:id="rId11"/>
    <p:sldId id="272" r:id="rId12"/>
    <p:sldId id="261" r:id="rId13"/>
    <p:sldId id="262" r:id="rId14"/>
    <p:sldId id="273" r:id="rId15"/>
    <p:sldId id="263" r:id="rId16"/>
    <p:sldId id="275" r:id="rId17"/>
    <p:sldId id="264" r:id="rId18"/>
    <p:sldId id="27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07473D-BB18-4CF6-8805-52065935CCE7}">
          <p14:sldIdLst>
            <p14:sldId id="256"/>
            <p14:sldId id="258"/>
            <p14:sldId id="259"/>
            <p14:sldId id="257"/>
            <p14:sldId id="266"/>
            <p14:sldId id="267"/>
            <p14:sldId id="268"/>
            <p14:sldId id="260"/>
            <p14:sldId id="269"/>
            <p14:sldId id="270"/>
            <p14:sldId id="272"/>
            <p14:sldId id="261"/>
            <p14:sldId id="262"/>
            <p14:sldId id="273"/>
            <p14:sldId id="263"/>
            <p14:sldId id="275"/>
            <p14:sldId id="264"/>
            <p14:sldId id="27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25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44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7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6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AA7B95-B3CD-4E3C-8C19-EFEC425317E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EDD705-9402-4A68-A01F-4A69E59B1D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CSS Awareness Seminar 2017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By:</a:t>
            </a:r>
            <a:endParaRPr lang="en-US" sz="1400" dirty="0" smtClean="0"/>
          </a:p>
          <a:p>
            <a:r>
              <a:rPr lang="en-US" sz="1400" dirty="0"/>
              <a:t>Sugandh </a:t>
            </a:r>
            <a:r>
              <a:rPr lang="en-US" sz="1400" dirty="0" err="1"/>
              <a:t>Munir</a:t>
            </a:r>
            <a:r>
              <a:rPr lang="en-US" sz="1400" dirty="0"/>
              <a:t> </a:t>
            </a:r>
            <a:r>
              <a:rPr lang="en-US" sz="1400" dirty="0" err="1"/>
              <a:t>Banglani</a:t>
            </a:r>
            <a:r>
              <a:rPr lang="en-US" sz="1400" dirty="0"/>
              <a:t> (IRS – CSS 2016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Abdul Lateef (PSP – CSS 2014)</a:t>
            </a:r>
          </a:p>
          <a:p>
            <a:r>
              <a:rPr lang="en-US" sz="1400" dirty="0" smtClean="0"/>
              <a:t>Abdul </a:t>
            </a:r>
            <a:r>
              <a:rPr lang="en-US" sz="1400" dirty="0" err="1" smtClean="0"/>
              <a:t>Samad</a:t>
            </a:r>
            <a:r>
              <a:rPr lang="en-US" sz="1400" dirty="0" smtClean="0"/>
              <a:t> </a:t>
            </a:r>
            <a:r>
              <a:rPr lang="en-US" sz="1400" dirty="0" err="1" smtClean="0"/>
              <a:t>Nizamani</a:t>
            </a:r>
            <a:r>
              <a:rPr lang="en-US" sz="1400" dirty="0" smtClean="0"/>
              <a:t> (PAS – CSS 2016)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85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Compulsory subjects: 40%</a:t>
            </a:r>
          </a:p>
          <a:p>
            <a:pPr lvl="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GK 1, 2 and 3 are treated as one subject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Optional subjects: 33%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Aggregate: 50%</a:t>
            </a:r>
          </a:p>
        </p:txBody>
      </p:sp>
    </p:spTree>
    <p:extLst>
      <p:ext uri="{BB962C8B-B14F-4D97-AF65-F5344CB8AC3E}">
        <p14:creationId xmlns:p14="http://schemas.microsoft.com/office/powerpoint/2010/main" val="39512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306" t="2420" r="2972" b="2300"/>
          <a:stretch/>
        </p:blipFill>
        <p:spPr>
          <a:xfrm>
            <a:off x="2112087" y="160361"/>
            <a:ext cx="7967826" cy="65372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016155" y="996288"/>
            <a:ext cx="1869746" cy="300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32075" y="4219436"/>
            <a:ext cx="1869746" cy="3252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16155" y="6223379"/>
            <a:ext cx="1214651" cy="2866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21697" y="2718171"/>
            <a:ext cx="1417085" cy="3116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05772" y="4804012"/>
            <a:ext cx="900747" cy="2752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1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Service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Postings to far-flung areas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On-call 24/7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Huge array of responsibilities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External intervention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Low pay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Service -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- Job security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- Perks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- Nuisance value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- Nature of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5613" y="2488891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Success Stories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55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Service – Success Stories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Dr. </a:t>
            </a:r>
            <a:r>
              <a:rPr lang="en-US" sz="2400" b="1" dirty="0" err="1" smtClean="0"/>
              <a:t>Ishrat</a:t>
            </a:r>
            <a:r>
              <a:rPr lang="en-US" sz="2400" b="1" dirty="0" smtClean="0"/>
              <a:t> Husain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- </a:t>
            </a:r>
            <a:r>
              <a:rPr lang="en-US" dirty="0" smtClean="0"/>
              <a:t>Joined civil service in 1964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World Bank in 1979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Governor SBP 1999 – 2005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Dean &amp; Director IBA 2008-2016</a:t>
            </a:r>
            <a:endParaRPr lang="en-US" dirty="0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r="1943"/>
          <a:stretch/>
        </p:blipFill>
        <p:spPr>
          <a:xfrm>
            <a:off x="7478973" y="1845734"/>
            <a:ext cx="2565780" cy="32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 Service – Success Stories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/>
              <a:t>Safwat</a:t>
            </a:r>
            <a:r>
              <a:rPr lang="en-US" b="1" dirty="0"/>
              <a:t> </a:t>
            </a:r>
            <a:r>
              <a:rPr lang="en-US" b="1" dirty="0" err="1"/>
              <a:t>Ghayur</a:t>
            </a:r>
            <a:r>
              <a:rPr lang="en-US" b="1" dirty="0"/>
              <a:t> </a:t>
            </a:r>
            <a:r>
              <a:rPr lang="en-US" b="1" dirty="0" smtClean="0"/>
              <a:t>– IG FC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Joined Police </a:t>
            </a:r>
            <a:r>
              <a:rPr lang="en-US" dirty="0"/>
              <a:t>Service of Pakistan in </a:t>
            </a:r>
            <a:r>
              <a:rPr lang="en-US" dirty="0" smtClean="0"/>
              <a:t>1981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Critical role in war on terror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Numerous terrorist attack on him</a:t>
            </a:r>
          </a:p>
          <a:p>
            <a:pPr>
              <a:lnSpc>
                <a:spcPct val="200000"/>
              </a:lnSpc>
            </a:pPr>
            <a:r>
              <a:rPr lang="en-US" dirty="0"/>
              <a:t>- Martyred on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/>
              <a:t>August 2010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0" y="2125014"/>
            <a:ext cx="2550016" cy="300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Service – 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Tariq </a:t>
            </a:r>
            <a:r>
              <a:rPr lang="en-US" sz="2400" b="1" dirty="0" err="1" smtClean="0"/>
              <a:t>Bajwa</a:t>
            </a:r>
            <a:endParaRPr lang="en-US" sz="2400" b="1" dirty="0" smtClean="0"/>
          </a:p>
          <a:p>
            <a:r>
              <a:rPr lang="en-US" dirty="0" smtClean="0"/>
              <a:t>- Joined Pakistan Administrative Service in 1981</a:t>
            </a:r>
          </a:p>
          <a:p>
            <a:r>
              <a:rPr lang="en-US" dirty="0" smtClean="0"/>
              <a:t>- Master in Public Administration from Harvard</a:t>
            </a:r>
          </a:p>
          <a:p>
            <a:r>
              <a:rPr lang="en-US" dirty="0" smtClean="0"/>
              <a:t>- Current governor State Bank of Pakistan</a:t>
            </a:r>
          </a:p>
          <a:p>
            <a:r>
              <a:rPr lang="en-US" dirty="0" smtClean="0"/>
              <a:t>- Previous Postings:</a:t>
            </a:r>
          </a:p>
          <a:p>
            <a:pPr lvl="1"/>
            <a:r>
              <a:rPr lang="en-US" sz="2000" dirty="0" smtClean="0"/>
              <a:t>Secretary Finance</a:t>
            </a:r>
          </a:p>
          <a:p>
            <a:pPr lvl="1"/>
            <a:r>
              <a:rPr lang="en-US" sz="2000" dirty="0" smtClean="0"/>
              <a:t>Chairman FBR</a:t>
            </a:r>
          </a:p>
          <a:p>
            <a:pPr lvl="1"/>
            <a:r>
              <a:rPr lang="en-US" sz="2000" dirty="0" smtClean="0"/>
              <a:t>Senior Advisor to Executive Director IMF</a:t>
            </a:r>
          </a:p>
          <a:p>
            <a:pPr lvl="1"/>
            <a:r>
              <a:rPr lang="en-US" sz="2000" dirty="0" smtClean="0"/>
              <a:t>Head of Trade Mission in Los Angeles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7" r="22815"/>
          <a:stretch/>
        </p:blipFill>
        <p:spPr>
          <a:xfrm>
            <a:off x="7438030" y="1845734"/>
            <a:ext cx="2634018" cy="31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 Service – Success Stories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/>
              <a:t>Anwaar Chishti – DAO Muzaffargarh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Joined PAAS in 2014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- Reported fraud in NBP pension payments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- </a:t>
            </a:r>
            <a:r>
              <a:rPr lang="en-US" dirty="0" smtClean="0"/>
              <a:t>Recovered Rs. 419 </a:t>
            </a:r>
            <a:r>
              <a:rPr lang="en-US" dirty="0"/>
              <a:t>million</a:t>
            </a:r>
          </a:p>
        </p:txBody>
      </p:sp>
      <p:pic>
        <p:nvPicPr>
          <p:cNvPr id="1026" name="Picture 2" descr="SBP returns amount worth Rs419m to Punjab gov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60" y="2262997"/>
            <a:ext cx="4304119" cy="288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8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Thank you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 &amp; Answer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Exam Stages and Pattern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Life in Service – Perks, problems and success stories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Q &amp; A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1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Choose Civil Service as a Career Choice?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Combating the problems of Pakistan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Having a meaningful job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Perks &amp; privileges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Pathway to lucrative assignments (World Bank, UN etc.)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Ticket to Ivy League Universities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54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Entrance exam to Pakistan’s bureaucracy</a:t>
            </a:r>
          </a:p>
          <a:p>
            <a:r>
              <a:rPr lang="en-US" dirty="0" smtClean="0"/>
              <a:t>Twelve Occupational Groups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Pakistan Administrative Service (PAS)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Police Service of Pakistan (PSP)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Foreign Service of Pakistan (FSP)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Pakistan Customs Service (PCS)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Inland Revenue Service (IRS)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Pakistan Audit &amp; Accounts Service (PAAS)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Military Lands and Cantonment Group (ML&amp;CG)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Office Management Group (OMG)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Commerce and Trade Group (CTG)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Railways -</a:t>
            </a:r>
            <a:r>
              <a:rPr lang="en-US" dirty="0"/>
              <a:t> </a:t>
            </a:r>
            <a:r>
              <a:rPr lang="en-US" dirty="0" smtClean="0"/>
              <a:t>Commercial &amp; Transportation Group (RCTG)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Postal Group (PG)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Information Group (IG)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WANT TO DO CSS!</a:t>
            </a:r>
            <a:br>
              <a:rPr lang="en-US" sz="4400" dirty="0" smtClean="0"/>
            </a:br>
            <a:r>
              <a:rPr lang="en-US" sz="4400" dirty="0" smtClean="0"/>
              <a:t>Now what?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andidate </a:t>
            </a:r>
            <a:r>
              <a:rPr lang="en-US" sz="2400" dirty="0"/>
              <a:t>must hold at least a </a:t>
            </a:r>
            <a:r>
              <a:rPr lang="en-US" sz="2400" dirty="0" smtClean="0"/>
              <a:t>Bachelor’s degree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Candidate must be above 21 and under 30 years of age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Candidate must be a citizen of Pakistan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CSS-Competitive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Exam 						1200 marks</a:t>
            </a:r>
          </a:p>
          <a:p>
            <a:r>
              <a:rPr lang="en-US" dirty="0" smtClean="0"/>
              <a:t>Medical Exam</a:t>
            </a:r>
          </a:p>
          <a:p>
            <a:r>
              <a:rPr lang="en-US" dirty="0" smtClean="0"/>
              <a:t>Psychological Assessment</a:t>
            </a:r>
          </a:p>
          <a:p>
            <a:r>
              <a:rPr lang="en-US" dirty="0" smtClean="0"/>
              <a:t>Viva Voce						</a:t>
            </a:r>
            <a:r>
              <a:rPr lang="en-US" u="dbl" dirty="0" smtClean="0">
                <a:uFill>
                  <a:solidFill>
                    <a:schemeClr val="tx1"/>
                  </a:solidFill>
                </a:uFill>
              </a:rPr>
              <a:t>  300 marks</a:t>
            </a:r>
          </a:p>
          <a:p>
            <a:pPr marL="0" indent="0">
              <a:buNone/>
            </a:pPr>
            <a:r>
              <a:rPr lang="en-US" dirty="0">
                <a:uFill>
                  <a:solidFill>
                    <a:schemeClr val="tx1"/>
                  </a:solidFill>
                </a:uFill>
              </a:rPr>
              <a:t> </a:t>
            </a:r>
            <a:r>
              <a:rPr lang="en-US" dirty="0" smtClean="0">
                <a:uFill>
                  <a:solidFill>
                    <a:schemeClr val="tx1"/>
                  </a:solidFill>
                </a:uFill>
              </a:rPr>
              <a:t>                    TOTAL</a:t>
            </a:r>
            <a:r>
              <a:rPr lang="en-US" dirty="0" smtClean="0">
                <a:uFill>
                  <a:solidFill>
                    <a:schemeClr val="tx1"/>
                  </a:solidFill>
                </a:uFill>
              </a:rPr>
              <a:t>					1500 marks</a:t>
            </a:r>
          </a:p>
        </p:txBody>
      </p:sp>
    </p:spTree>
    <p:extLst>
      <p:ext uri="{BB962C8B-B14F-4D97-AF65-F5344CB8AC3E}">
        <p14:creationId xmlns:p14="http://schemas.microsoft.com/office/powerpoint/2010/main" val="12215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Written exam is conducted in February every year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Online application form is available on FPSC website in October of the preceding year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Closing date: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October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Print out of the duly filled application form, along with required documents, to be mailed to FPSC Headquarter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Compulsory subjects					              600 marks</a:t>
            </a:r>
          </a:p>
          <a:p>
            <a:pPr lvl="1"/>
            <a:r>
              <a:rPr lang="en-US" dirty="0" smtClean="0"/>
              <a:t>English Essay					</a:t>
            </a:r>
          </a:p>
          <a:p>
            <a:pPr lvl="1"/>
            <a:r>
              <a:rPr lang="en-US" dirty="0" smtClean="0"/>
              <a:t>English Precis and Composition</a:t>
            </a:r>
            <a:endParaRPr lang="en-US" dirty="0"/>
          </a:p>
          <a:p>
            <a:pPr lvl="1"/>
            <a:r>
              <a:rPr lang="en-US" dirty="0" smtClean="0"/>
              <a:t>General Science and Ability (GK 1)</a:t>
            </a:r>
          </a:p>
          <a:p>
            <a:pPr lvl="1"/>
            <a:r>
              <a:rPr lang="en-US" dirty="0"/>
              <a:t>Current Affairs </a:t>
            </a:r>
            <a:r>
              <a:rPr lang="en-US" dirty="0" smtClean="0"/>
              <a:t>(GK 2)</a:t>
            </a:r>
          </a:p>
          <a:p>
            <a:pPr lvl="1"/>
            <a:r>
              <a:rPr lang="en-US" dirty="0" smtClean="0"/>
              <a:t>Pakistan Affairs (GK 3)</a:t>
            </a:r>
          </a:p>
          <a:p>
            <a:pPr lvl="1"/>
            <a:r>
              <a:rPr lang="en-US" dirty="0" smtClean="0"/>
              <a:t>Islamic Studies</a:t>
            </a:r>
          </a:p>
          <a:p>
            <a:pPr lvl="1"/>
            <a:endParaRPr lang="en-US" dirty="0"/>
          </a:p>
          <a:p>
            <a:r>
              <a:rPr lang="en-US" dirty="0" smtClean="0"/>
              <a:t>Optional subjects						</a:t>
            </a:r>
            <a:r>
              <a:rPr lang="en-US" u="dbl" dirty="0" smtClean="0"/>
              <a:t>600 marks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TOTAL						</a:t>
            </a:r>
            <a:r>
              <a:rPr lang="en-US" dirty="0"/>
              <a:t> </a:t>
            </a:r>
            <a:r>
              <a:rPr lang="en-US" dirty="0" smtClean="0"/>
              <a:t>             1200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498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Retrospect</vt:lpstr>
      <vt:lpstr>CSS Awareness Seminar 2017 </vt:lpstr>
      <vt:lpstr>Outline of Session</vt:lpstr>
      <vt:lpstr>Why Choose Civil Service as a Career Choice?</vt:lpstr>
      <vt:lpstr>Introduction to CSS</vt:lpstr>
      <vt:lpstr>I WANT TO DO CSS! Now what?</vt:lpstr>
      <vt:lpstr>Eligibility Criteria</vt:lpstr>
      <vt:lpstr>Stages of the CSS-Competitive Exam</vt:lpstr>
      <vt:lpstr>How to Apply</vt:lpstr>
      <vt:lpstr>Written Exam</vt:lpstr>
      <vt:lpstr>Passing Scores</vt:lpstr>
      <vt:lpstr>PowerPoint Presentation</vt:lpstr>
      <vt:lpstr>Life in Service - Problems</vt:lpstr>
      <vt:lpstr>Life in Service - Positives</vt:lpstr>
      <vt:lpstr>Success Stories</vt:lpstr>
      <vt:lpstr>Life in Service – Success Stories</vt:lpstr>
      <vt:lpstr>Life in Service – Success Stories</vt:lpstr>
      <vt:lpstr>Life in Service – Success Stories</vt:lpstr>
      <vt:lpstr>Life in Service – Success Stories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Awareness Seminar - 2017</dc:title>
  <dc:creator>Windows User</dc:creator>
  <cp:lastModifiedBy>Umair1</cp:lastModifiedBy>
  <cp:revision>31</cp:revision>
  <dcterms:created xsi:type="dcterms:W3CDTF">2017-08-26T10:01:11Z</dcterms:created>
  <dcterms:modified xsi:type="dcterms:W3CDTF">2017-08-28T06:13:19Z</dcterms:modified>
</cp:coreProperties>
</file>